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7" r:id="rId8"/>
    <p:sldId id="268" r:id="rId9"/>
    <p:sldId id="269" r:id="rId10"/>
    <p:sldId id="270" r:id="rId11"/>
    <p:sldId id="271" r:id="rId12"/>
    <p:sldId id="272" r:id="rId13"/>
    <p:sldId id="266" r:id="rId14"/>
    <p:sldId id="265" r:id="rId15"/>
    <p:sldId id="273" r:id="rId16"/>
    <p:sldId id="274" r:id="rId17"/>
    <p:sldId id="275" r:id="rId18"/>
    <p:sldId id="262" r:id="rId19"/>
    <p:sldId id="264"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p:scale>
          <a:sx n="100" d="100"/>
          <a:sy n="100" d="100"/>
        </p:scale>
        <p:origin x="168"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2/13/2017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mbel.com/blog/big-data/7-big-data-blunde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untonprivacyblog.com/wp-content/uploads/sites/18/2011/04/DDP2015_United_State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So you want to start a Big Data Project</a:t>
            </a:r>
            <a:endParaRPr lang="en-US" sz="3600" dirty="0"/>
          </a:p>
        </p:txBody>
      </p:sp>
      <p:sp>
        <p:nvSpPr>
          <p:cNvPr id="3" name="Subtitle 2"/>
          <p:cNvSpPr>
            <a:spLocks noGrp="1"/>
          </p:cNvSpPr>
          <p:nvPr>
            <p:ph type="subTitle" idx="1"/>
          </p:nvPr>
        </p:nvSpPr>
        <p:spPr/>
        <p:txBody>
          <a:bodyPr>
            <a:normAutofit lnSpcReduction="10000"/>
          </a:bodyPr>
          <a:lstStyle/>
          <a:p>
            <a:r>
              <a:rPr lang="en-US" dirty="0" smtClean="0"/>
              <a:t>Big Data 101</a:t>
            </a:r>
          </a:p>
          <a:p>
            <a:r>
              <a:rPr lang="en-US" dirty="0" smtClean="0"/>
              <a:t>Michael Striefel</a:t>
            </a:r>
          </a:p>
          <a:p>
            <a:r>
              <a:rPr lang="en-US" dirty="0" smtClean="0"/>
              <a:t>2/15/2017</a:t>
            </a:r>
            <a:endParaRPr lang="en-US" dirty="0"/>
          </a:p>
        </p:txBody>
      </p:sp>
    </p:spTree>
    <p:extLst>
      <p:ext uri="{BB962C8B-B14F-4D97-AF65-F5344CB8AC3E}">
        <p14:creationId xmlns:p14="http://schemas.microsoft.com/office/powerpoint/2010/main" val="497179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95807"/>
          </a:xfrm>
        </p:spPr>
        <p:txBody>
          <a:bodyPr/>
          <a:lstStyle/>
          <a:p>
            <a:r>
              <a:rPr lang="en-US" dirty="0" smtClean="0"/>
              <a:t>Technology – Development tools</a:t>
            </a:r>
            <a:endParaRPr lang="en-US" dirty="0"/>
          </a:p>
        </p:txBody>
      </p:sp>
      <p:sp>
        <p:nvSpPr>
          <p:cNvPr id="3" name="Content Placeholder 2"/>
          <p:cNvSpPr>
            <a:spLocks noGrp="1"/>
          </p:cNvSpPr>
          <p:nvPr>
            <p:ph idx="1"/>
          </p:nvPr>
        </p:nvSpPr>
        <p:spPr>
          <a:xfrm>
            <a:off x="2589212" y="1319917"/>
            <a:ext cx="8915400" cy="4591305"/>
          </a:xfrm>
        </p:spPr>
        <p:txBody>
          <a:bodyPr>
            <a:normAutofit/>
          </a:bodyPr>
          <a:lstStyle/>
          <a:p>
            <a:r>
              <a:rPr lang="en-US" dirty="0" smtClean="0"/>
              <a:t>R or Python… depends on what your doing</a:t>
            </a:r>
          </a:p>
          <a:p>
            <a:r>
              <a:rPr lang="en-US" dirty="0" smtClean="0"/>
              <a:t>R introduced in 1995</a:t>
            </a:r>
          </a:p>
          <a:p>
            <a:pPr lvl="1"/>
            <a:r>
              <a:rPr lang="en-US" dirty="0" smtClean="0"/>
              <a:t>More geared toward statistics, data science community</a:t>
            </a:r>
          </a:p>
          <a:p>
            <a:pPr lvl="1"/>
            <a:r>
              <a:rPr lang="en-US" dirty="0" smtClean="0"/>
              <a:t>Syntax is harder</a:t>
            </a:r>
          </a:p>
          <a:p>
            <a:pPr lvl="1"/>
            <a:r>
              <a:rPr lang="en-US" dirty="0" smtClean="0"/>
              <a:t>Better visualizations</a:t>
            </a:r>
          </a:p>
          <a:p>
            <a:pPr lvl="1"/>
            <a:r>
              <a:rPr lang="en-US" dirty="0" smtClean="0"/>
              <a:t>Large repository of curated R packages</a:t>
            </a:r>
          </a:p>
          <a:p>
            <a:r>
              <a:rPr lang="en-US" dirty="0" smtClean="0"/>
              <a:t>Python introduced in 1991</a:t>
            </a:r>
          </a:p>
          <a:p>
            <a:pPr lvl="1"/>
            <a:r>
              <a:rPr lang="en-US" dirty="0" smtClean="0"/>
              <a:t>More of a general purpose language with an emphasis on data analysis and statistics</a:t>
            </a:r>
          </a:p>
          <a:p>
            <a:pPr lvl="1"/>
            <a:r>
              <a:rPr lang="en-US" dirty="0" smtClean="0"/>
              <a:t>Easier learning curve</a:t>
            </a:r>
          </a:p>
          <a:p>
            <a:pPr lvl="1"/>
            <a:r>
              <a:rPr lang="en-US" dirty="0" smtClean="0"/>
              <a:t>Large set of available libraries, however developed by various organizations</a:t>
            </a:r>
          </a:p>
          <a:p>
            <a:pPr lvl="1"/>
            <a:r>
              <a:rPr lang="en-US" dirty="0" smtClean="0"/>
              <a:t>Complete programing language</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907013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95807"/>
          </a:xfrm>
        </p:spPr>
        <p:txBody>
          <a:bodyPr>
            <a:normAutofit fontScale="90000"/>
          </a:bodyPr>
          <a:lstStyle/>
          <a:p>
            <a:r>
              <a:rPr lang="en-US" dirty="0" smtClean="0"/>
              <a:t>Technology – Why are Notebooks so cool?</a:t>
            </a:r>
            <a:endParaRPr lang="en-US" dirty="0"/>
          </a:p>
        </p:txBody>
      </p:sp>
      <p:sp>
        <p:nvSpPr>
          <p:cNvPr id="3" name="Content Placeholder 2"/>
          <p:cNvSpPr>
            <a:spLocks noGrp="1"/>
          </p:cNvSpPr>
          <p:nvPr>
            <p:ph idx="1"/>
          </p:nvPr>
        </p:nvSpPr>
        <p:spPr>
          <a:xfrm>
            <a:off x="2589212" y="1319917"/>
            <a:ext cx="8915400" cy="1308983"/>
          </a:xfrm>
        </p:spPr>
        <p:txBody>
          <a:bodyPr>
            <a:normAutofit fontScale="92500" lnSpcReduction="20000"/>
          </a:bodyPr>
          <a:lstStyle/>
          <a:p>
            <a:r>
              <a:rPr lang="en-US" dirty="0" smtClean="0"/>
              <a:t>Integrate text and programming languages</a:t>
            </a:r>
          </a:p>
          <a:p>
            <a:r>
              <a:rPr lang="en-US" dirty="0" smtClean="0"/>
              <a:t>Can be used with a variety of programming languages</a:t>
            </a:r>
          </a:p>
          <a:p>
            <a:r>
              <a:rPr lang="en-US" dirty="0" smtClean="0"/>
              <a:t>Demo </a:t>
            </a:r>
            <a:r>
              <a:rPr lang="en-US" dirty="0" err="1" smtClean="0"/>
              <a:t>Jupyter</a:t>
            </a:r>
            <a:endParaRPr lang="en-US" dirty="0" smtClean="0"/>
          </a:p>
          <a:p>
            <a:pPr lvl="1"/>
            <a:r>
              <a:rPr lang="en-US" dirty="0" err="1" smtClean="0"/>
              <a:t>FunF</a:t>
            </a:r>
            <a:r>
              <a:rPr lang="en-US" dirty="0" smtClean="0"/>
              <a:t> – used to collect mobile data from an </a:t>
            </a:r>
            <a:r>
              <a:rPr lang="en-US" dirty="0" err="1" smtClean="0"/>
              <a:t>Andriod</a:t>
            </a:r>
            <a:r>
              <a:rPr lang="en-US" dirty="0" smtClean="0"/>
              <a:t> device</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768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718130" y="1608387"/>
            <a:ext cx="3786482" cy="497338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47925" y="1608387"/>
            <a:ext cx="4827488" cy="150152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382138">
            <a:off x="1732229" y="2935784"/>
            <a:ext cx="2590800" cy="372010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2925" y="624110"/>
            <a:ext cx="8911687" cy="661765"/>
          </a:xfrm>
        </p:spPr>
        <p:txBody>
          <a:bodyPr/>
          <a:lstStyle/>
          <a:p>
            <a:r>
              <a:rPr lang="en-US" dirty="0" smtClean="0"/>
              <a:t>Mobile Data</a:t>
            </a:r>
            <a:endParaRPr lang="en-US" dirty="0"/>
          </a:p>
        </p:txBody>
      </p:sp>
      <p:sp>
        <p:nvSpPr>
          <p:cNvPr id="3" name="Content Placeholder 2"/>
          <p:cNvSpPr>
            <a:spLocks noGrp="1"/>
          </p:cNvSpPr>
          <p:nvPr>
            <p:ph idx="1"/>
          </p:nvPr>
        </p:nvSpPr>
        <p:spPr>
          <a:xfrm>
            <a:off x="2589212" y="1285875"/>
            <a:ext cx="8915400" cy="495300"/>
          </a:xfrm>
        </p:spPr>
        <p:txBody>
          <a:bodyPr/>
          <a:lstStyle/>
          <a:p>
            <a:r>
              <a:rPr lang="en-US" dirty="0" smtClean="0"/>
              <a:t>What kind of data can you get from a phone?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325" y="3136106"/>
            <a:ext cx="2524125" cy="18930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538" y="3437259"/>
            <a:ext cx="1260470" cy="12604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212" y="4962525"/>
            <a:ext cx="1230313" cy="12303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0832" y="1740024"/>
            <a:ext cx="2166938" cy="12382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8882" y="3109912"/>
            <a:ext cx="1677293" cy="134183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8813" y="4700587"/>
            <a:ext cx="2537150" cy="150889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6325" y="1923029"/>
            <a:ext cx="1651914" cy="94356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7992" y="1952907"/>
            <a:ext cx="1364273" cy="7239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0642" y="2134426"/>
            <a:ext cx="573090" cy="617027"/>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6516" y="5198268"/>
            <a:ext cx="1452077" cy="1185863"/>
          </a:xfrm>
          <a:prstGeom prst="rect">
            <a:avLst/>
          </a:prstGeom>
        </p:spPr>
      </p:pic>
    </p:spTree>
    <p:extLst>
      <p:ext uri="{BB962C8B-B14F-4D97-AF65-F5344CB8AC3E}">
        <p14:creationId xmlns:p14="http://schemas.microsoft.com/office/powerpoint/2010/main" val="28547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8346"/>
          </a:xfrm>
        </p:spPr>
        <p:txBody>
          <a:bodyPr/>
          <a:lstStyle/>
          <a:p>
            <a:r>
              <a:rPr lang="en-US" dirty="0" smtClean="0"/>
              <a:t>So Where have you been</a:t>
            </a:r>
            <a:endParaRPr lang="en-US" dirty="0"/>
          </a:p>
        </p:txBody>
      </p:sp>
      <p:sp>
        <p:nvSpPr>
          <p:cNvPr id="3" name="Content Placeholder 2"/>
          <p:cNvSpPr>
            <a:spLocks noGrp="1"/>
          </p:cNvSpPr>
          <p:nvPr>
            <p:ph idx="1"/>
          </p:nvPr>
        </p:nvSpPr>
        <p:spPr>
          <a:xfrm>
            <a:off x="2589212" y="1362456"/>
            <a:ext cx="8915400" cy="428244"/>
          </a:xfrm>
        </p:spPr>
        <p:txBody>
          <a:bodyPr/>
          <a:lstStyle/>
          <a:p>
            <a:r>
              <a:rPr lang="en-US" dirty="0" smtClean="0"/>
              <a:t>Go ahead, turn off your GPS</a:t>
            </a:r>
            <a:endParaRPr lang="en-US" dirty="0"/>
          </a:p>
        </p:txBody>
      </p:sp>
      <p:pic>
        <p:nvPicPr>
          <p:cNvPr id="4" name="Picture 3"/>
          <p:cNvPicPr>
            <a:picLocks noChangeAspect="1"/>
          </p:cNvPicPr>
          <p:nvPr/>
        </p:nvPicPr>
        <p:blipFill rotWithShape="1">
          <a:blip r:embed="rId2"/>
          <a:srcRect l="1580" t="-2315" r="66985" b="8519"/>
          <a:stretch/>
        </p:blipFill>
        <p:spPr>
          <a:xfrm>
            <a:off x="6619874" y="1249718"/>
            <a:ext cx="5143501" cy="5455881"/>
          </a:xfrm>
          <a:prstGeom prst="rect">
            <a:avLst/>
          </a:prstGeom>
        </p:spPr>
      </p:pic>
      <p:sp>
        <p:nvSpPr>
          <p:cNvPr id="5" name="TextBox 4"/>
          <p:cNvSpPr txBox="1"/>
          <p:nvPr/>
        </p:nvSpPr>
        <p:spPr>
          <a:xfrm>
            <a:off x="2676525" y="3496740"/>
            <a:ext cx="3600450" cy="923330"/>
          </a:xfrm>
          <a:prstGeom prst="rect">
            <a:avLst/>
          </a:prstGeom>
          <a:noFill/>
        </p:spPr>
        <p:txBody>
          <a:bodyPr wrap="square" rtlCol="0">
            <a:spAutoFit/>
          </a:bodyPr>
          <a:lstStyle/>
          <a:p>
            <a:r>
              <a:rPr lang="en-US" dirty="0" smtClean="0"/>
              <a:t>Using wireless access points to determine locations</a:t>
            </a:r>
          </a:p>
          <a:p>
            <a:r>
              <a:rPr lang="en-US" dirty="0" smtClean="0"/>
              <a:t>Using Python </a:t>
            </a:r>
            <a:r>
              <a:rPr lang="en-US" dirty="0" err="1" smtClean="0"/>
              <a:t>utils</a:t>
            </a:r>
            <a:r>
              <a:rPr lang="en-US" dirty="0" smtClean="0"/>
              <a:t> library</a:t>
            </a:r>
            <a:endParaRPr lang="en-US" dirty="0"/>
          </a:p>
        </p:txBody>
      </p:sp>
    </p:spTree>
    <p:extLst>
      <p:ext uri="{BB962C8B-B14F-4D97-AF65-F5344CB8AC3E}">
        <p14:creationId xmlns:p14="http://schemas.microsoft.com/office/powerpoint/2010/main" val="34219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2240"/>
          </a:xfrm>
        </p:spPr>
        <p:txBody>
          <a:bodyPr/>
          <a:lstStyle/>
          <a:p>
            <a:r>
              <a:rPr lang="en-US" dirty="0" smtClean="0"/>
              <a:t>Network Analysis</a:t>
            </a:r>
            <a:endParaRPr lang="en-US" dirty="0"/>
          </a:p>
        </p:txBody>
      </p:sp>
      <p:sp>
        <p:nvSpPr>
          <p:cNvPr id="3" name="Content Placeholder 2"/>
          <p:cNvSpPr>
            <a:spLocks noGrp="1"/>
          </p:cNvSpPr>
          <p:nvPr>
            <p:ph idx="1"/>
          </p:nvPr>
        </p:nvSpPr>
        <p:spPr>
          <a:xfrm>
            <a:off x="2589212" y="1276350"/>
            <a:ext cx="8915400" cy="438150"/>
          </a:xfrm>
        </p:spPr>
        <p:txBody>
          <a:bodyPr/>
          <a:lstStyle/>
          <a:p>
            <a:r>
              <a:rPr lang="en-US" dirty="0" smtClean="0"/>
              <a:t>What influences your purchasing decisions?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950" y="3072050"/>
            <a:ext cx="3038475" cy="31903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895" y="1764625"/>
            <a:ext cx="2921000" cy="1257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634" y="3711320"/>
            <a:ext cx="2715316" cy="191185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3582" y="3338513"/>
            <a:ext cx="2204159" cy="1595438"/>
          </a:xfrm>
          <a:prstGeom prst="rect">
            <a:avLst/>
          </a:prstGeom>
        </p:spPr>
      </p:pic>
    </p:spTree>
    <p:extLst>
      <p:ext uri="{BB962C8B-B14F-4D97-AF65-F5344CB8AC3E}">
        <p14:creationId xmlns:p14="http://schemas.microsoft.com/office/powerpoint/2010/main" val="390809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61765"/>
          </a:xfrm>
        </p:spPr>
        <p:txBody>
          <a:bodyPr/>
          <a:lstStyle/>
          <a:p>
            <a:r>
              <a:rPr lang="en-US" dirty="0" smtClean="0"/>
              <a:t>Network Examples</a:t>
            </a:r>
            <a:endParaRPr lang="en-US" dirty="0"/>
          </a:p>
        </p:txBody>
      </p:sp>
      <p:sp>
        <p:nvSpPr>
          <p:cNvPr id="3" name="Content Placeholder 2"/>
          <p:cNvSpPr>
            <a:spLocks noGrp="1"/>
          </p:cNvSpPr>
          <p:nvPr>
            <p:ph idx="1"/>
          </p:nvPr>
        </p:nvSpPr>
        <p:spPr>
          <a:xfrm>
            <a:off x="2589212" y="1438275"/>
            <a:ext cx="8915400" cy="1362075"/>
          </a:xfrm>
        </p:spPr>
        <p:txBody>
          <a:bodyPr>
            <a:normAutofit/>
          </a:bodyPr>
          <a:lstStyle/>
          <a:p>
            <a:r>
              <a:rPr lang="en-US" dirty="0" smtClean="0"/>
              <a:t>Using Python </a:t>
            </a:r>
            <a:r>
              <a:rPr lang="en-US" dirty="0" err="1" smtClean="0"/>
              <a:t>networkx</a:t>
            </a:r>
            <a:endParaRPr lang="en-US" dirty="0" smtClean="0"/>
          </a:p>
          <a:p>
            <a:r>
              <a:rPr lang="en-US" dirty="0" smtClean="0"/>
              <a:t>Peer analysis</a:t>
            </a:r>
          </a:p>
          <a:p>
            <a:r>
              <a:rPr lang="en-US" dirty="0" smtClean="0"/>
              <a:t>Network clustering</a:t>
            </a:r>
          </a:p>
        </p:txBody>
      </p:sp>
    </p:spTree>
    <p:extLst>
      <p:ext uri="{BB962C8B-B14F-4D97-AF65-F5344CB8AC3E}">
        <p14:creationId xmlns:p14="http://schemas.microsoft.com/office/powerpoint/2010/main" val="1535778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1290"/>
          </a:xfrm>
        </p:spPr>
        <p:txBody>
          <a:bodyPr/>
          <a:lstStyle/>
          <a:p>
            <a:r>
              <a:rPr lang="en-US" dirty="0" smtClean="0"/>
              <a:t>So Who Have you Called?</a:t>
            </a:r>
            <a:endParaRPr lang="en-US" dirty="0"/>
          </a:p>
        </p:txBody>
      </p:sp>
      <p:sp>
        <p:nvSpPr>
          <p:cNvPr id="3" name="Content Placeholder 2"/>
          <p:cNvSpPr>
            <a:spLocks noGrp="1"/>
          </p:cNvSpPr>
          <p:nvPr>
            <p:ph idx="1"/>
          </p:nvPr>
        </p:nvSpPr>
        <p:spPr>
          <a:xfrm>
            <a:off x="2589212" y="1295400"/>
            <a:ext cx="8915400" cy="1285875"/>
          </a:xfrm>
        </p:spPr>
        <p:txBody>
          <a:bodyPr/>
          <a:lstStyle/>
          <a:p>
            <a:r>
              <a:rPr lang="en-US" dirty="0" smtClean="0"/>
              <a:t>Mobile data analysis using Bandicoot</a:t>
            </a:r>
          </a:p>
          <a:p>
            <a:r>
              <a:rPr lang="en-US" dirty="0" smtClean="0"/>
              <a:t>Accepts a standardized format</a:t>
            </a:r>
          </a:p>
          <a:p>
            <a:r>
              <a:rPr lang="en-US" dirty="0" smtClean="0"/>
              <a:t>Has a wide variety of pre built algorithms for mobile data</a:t>
            </a:r>
            <a:endParaRPr lang="en-US" dirty="0"/>
          </a:p>
        </p:txBody>
      </p:sp>
    </p:spTree>
    <p:extLst>
      <p:ext uri="{BB962C8B-B14F-4D97-AF65-F5344CB8AC3E}">
        <p14:creationId xmlns:p14="http://schemas.microsoft.com/office/powerpoint/2010/main" val="51898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90340"/>
          </a:xfrm>
        </p:spPr>
        <p:txBody>
          <a:bodyPr/>
          <a:lstStyle/>
          <a:p>
            <a:r>
              <a:rPr lang="en-US" dirty="0" smtClean="0"/>
              <a:t>The spread of Contagions</a:t>
            </a:r>
            <a:endParaRPr lang="en-US" dirty="0"/>
          </a:p>
        </p:txBody>
      </p:sp>
      <p:sp>
        <p:nvSpPr>
          <p:cNvPr id="3" name="Content Placeholder 2"/>
          <p:cNvSpPr>
            <a:spLocks noGrp="1"/>
          </p:cNvSpPr>
          <p:nvPr>
            <p:ph idx="1"/>
          </p:nvPr>
        </p:nvSpPr>
        <p:spPr>
          <a:xfrm>
            <a:off x="2589212" y="1314450"/>
            <a:ext cx="8915400" cy="4596772"/>
          </a:xfrm>
        </p:spPr>
        <p:txBody>
          <a:bodyPr/>
          <a:lstStyle/>
          <a:p>
            <a:r>
              <a:rPr lang="en-US" dirty="0" smtClean="0"/>
              <a:t>Effective distance and shortest paths in global mobility</a:t>
            </a:r>
            <a:endParaRPr lang="en-US" dirty="0"/>
          </a:p>
        </p:txBody>
      </p:sp>
    </p:spTree>
    <p:extLst>
      <p:ext uri="{BB962C8B-B14F-4D97-AF65-F5344CB8AC3E}">
        <p14:creationId xmlns:p14="http://schemas.microsoft.com/office/powerpoint/2010/main" val="2653723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46906"/>
          </a:xfrm>
        </p:spPr>
        <p:txBody>
          <a:bodyPr/>
          <a:lstStyle/>
          <a:p>
            <a:r>
              <a:rPr lang="en-US" dirty="0" smtClean="0"/>
              <a:t>Data Privacy</a:t>
            </a:r>
            <a:endParaRPr lang="en-US" dirty="0"/>
          </a:p>
        </p:txBody>
      </p:sp>
      <p:sp>
        <p:nvSpPr>
          <p:cNvPr id="3" name="Content Placeholder 2"/>
          <p:cNvSpPr>
            <a:spLocks noGrp="1"/>
          </p:cNvSpPr>
          <p:nvPr>
            <p:ph idx="1"/>
          </p:nvPr>
        </p:nvSpPr>
        <p:spPr>
          <a:xfrm>
            <a:off x="2589212" y="1399032"/>
            <a:ext cx="8915400" cy="5029200"/>
          </a:xfrm>
        </p:spPr>
        <p:txBody>
          <a:bodyPr>
            <a:normAutofit lnSpcReduction="10000"/>
          </a:bodyPr>
          <a:lstStyle/>
          <a:p>
            <a:r>
              <a:rPr lang="en-US" dirty="0" smtClean="0"/>
              <a:t>William Weld Case</a:t>
            </a:r>
          </a:p>
          <a:p>
            <a:pPr lvl="1"/>
            <a:r>
              <a:rPr lang="en-US" dirty="0" smtClean="0"/>
              <a:t>1990 Massachusetts Group Insurance Commission (GIC) released hospital data for the purpose of improving healthcare and controlling costs.  William Weld, the governor of Massachusetts, assured the public that GIC had protected patient privacy by deleting identifiers (Sweeney 2002)</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Sweeney (2002) later demonstrated that 87% of Americans can be uniquely identified by their zip code, gender and birth date</a:t>
            </a:r>
            <a:endParaRPr lang="en-US" dirty="0"/>
          </a:p>
        </p:txBody>
      </p:sp>
      <p:pic>
        <p:nvPicPr>
          <p:cNvPr id="5" name="Picture 4"/>
          <p:cNvPicPr>
            <a:picLocks noChangeAspect="1"/>
          </p:cNvPicPr>
          <p:nvPr/>
        </p:nvPicPr>
        <p:blipFill>
          <a:blip r:embed="rId2"/>
          <a:stretch>
            <a:fillRect/>
          </a:stretch>
        </p:blipFill>
        <p:spPr>
          <a:xfrm>
            <a:off x="3218688" y="2924514"/>
            <a:ext cx="5574982" cy="2617130"/>
          </a:xfrm>
          <a:prstGeom prst="rect">
            <a:avLst/>
          </a:prstGeom>
        </p:spPr>
      </p:pic>
    </p:spTree>
    <p:extLst>
      <p:ext uri="{BB962C8B-B14F-4D97-AF65-F5344CB8AC3E}">
        <p14:creationId xmlns:p14="http://schemas.microsoft.com/office/powerpoint/2010/main" val="1900857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29202"/>
          </a:xfrm>
        </p:spPr>
        <p:txBody>
          <a:bodyPr>
            <a:normAutofit fontScale="90000"/>
          </a:bodyPr>
          <a:lstStyle/>
          <a:p>
            <a:r>
              <a:rPr lang="en-US" dirty="0" smtClean="0"/>
              <a:t>When it comes to mobile data… it’s worse</a:t>
            </a:r>
            <a:endParaRPr lang="en-US" dirty="0"/>
          </a:p>
        </p:txBody>
      </p:sp>
      <p:sp>
        <p:nvSpPr>
          <p:cNvPr id="3" name="Content Placeholder 2"/>
          <p:cNvSpPr>
            <a:spLocks noGrp="1"/>
          </p:cNvSpPr>
          <p:nvPr>
            <p:ph idx="1"/>
          </p:nvPr>
        </p:nvSpPr>
        <p:spPr>
          <a:xfrm>
            <a:off x="2589212" y="1353312"/>
            <a:ext cx="8915400" cy="4557910"/>
          </a:xfrm>
        </p:spPr>
        <p:txBody>
          <a:bodyPr>
            <a:normAutofit/>
          </a:bodyPr>
          <a:lstStyle/>
          <a:p>
            <a:r>
              <a:rPr lang="en-US" dirty="0"/>
              <a:t>1</a:t>
            </a:r>
            <a:r>
              <a:rPr lang="en-US" dirty="0" smtClean="0"/>
              <a:t>.5 million cell users</a:t>
            </a:r>
          </a:p>
          <a:p>
            <a:r>
              <a:rPr lang="en-US" dirty="0" smtClean="0"/>
              <a:t>Over a course of a year</a:t>
            </a:r>
          </a:p>
          <a:p>
            <a:r>
              <a:rPr lang="en-US" dirty="0" smtClean="0"/>
              <a:t>Any guesses at how many visits (location and timestamp) to identify 95% of the users?</a:t>
            </a:r>
          </a:p>
          <a:p>
            <a:pPr marL="0" indent="0">
              <a:buNone/>
            </a:pPr>
            <a:endParaRPr lang="en-US" dirty="0"/>
          </a:p>
          <a:p>
            <a:pPr marL="0" indent="0">
              <a:buNone/>
            </a:pPr>
            <a:endParaRPr lang="en-US" dirty="0" smtClean="0"/>
          </a:p>
          <a:p>
            <a:endParaRPr lang="en-US" dirty="0" smtClean="0"/>
          </a:p>
          <a:p>
            <a:endParaRPr lang="en-US" dirty="0" smtClean="0"/>
          </a:p>
          <a:p>
            <a:endParaRPr lang="en-US" dirty="0"/>
          </a:p>
          <a:p>
            <a:pPr marL="0" indent="0">
              <a:buNone/>
            </a:pPr>
            <a:r>
              <a:rPr lang="en-US" dirty="0"/>
              <a:t>de </a:t>
            </a:r>
            <a:r>
              <a:rPr lang="en-US" dirty="0" err="1"/>
              <a:t>Montjoye</a:t>
            </a:r>
            <a:r>
              <a:rPr lang="en-US" dirty="0"/>
              <a:t> Yves-Alexandre, Laura </a:t>
            </a:r>
            <a:r>
              <a:rPr lang="en-US" dirty="0" err="1"/>
              <a:t>Radaelli</a:t>
            </a:r>
            <a:r>
              <a:rPr lang="en-US" dirty="0"/>
              <a:t>, </a:t>
            </a:r>
            <a:r>
              <a:rPr lang="en-US" dirty="0" err="1"/>
              <a:t>Vivek</a:t>
            </a:r>
            <a:r>
              <a:rPr lang="en-US" dirty="0"/>
              <a:t> Kumar Singh, Alex “Sandy” </a:t>
            </a:r>
            <a:r>
              <a:rPr lang="en-US" dirty="0" err="1"/>
              <a:t>Pentland</a:t>
            </a:r>
            <a:r>
              <a:rPr lang="en-US" dirty="0"/>
              <a:t>. 2015. “Unique in the Shopping Mall: On the Re-identifiability of Credit Card Metadata.” Science 347:536- 539. doi:10.1126/science.1256297.</a:t>
            </a:r>
            <a:endParaRPr lang="en-US" dirty="0" smtClean="0"/>
          </a:p>
          <a:p>
            <a:endParaRPr lang="en-US" dirty="0"/>
          </a:p>
        </p:txBody>
      </p:sp>
      <p:sp>
        <p:nvSpPr>
          <p:cNvPr id="4" name="TextBox 3"/>
          <p:cNvSpPr txBox="1"/>
          <p:nvPr/>
        </p:nvSpPr>
        <p:spPr>
          <a:xfrm>
            <a:off x="4754880" y="3072384"/>
            <a:ext cx="1645920" cy="1446550"/>
          </a:xfrm>
          <a:prstGeom prst="rect">
            <a:avLst/>
          </a:prstGeom>
          <a:noFill/>
        </p:spPr>
        <p:txBody>
          <a:bodyPr wrap="square" rtlCol="0">
            <a:spAutoFit/>
          </a:bodyPr>
          <a:lstStyle/>
          <a:p>
            <a:r>
              <a:rPr lang="en-US" sz="8800" dirty="0" smtClean="0"/>
              <a:t>4</a:t>
            </a:r>
            <a:endParaRPr lang="en-US" sz="8800" dirty="0"/>
          </a:p>
        </p:txBody>
      </p:sp>
    </p:spTree>
    <p:extLst>
      <p:ext uri="{BB962C8B-B14F-4D97-AF65-F5344CB8AC3E}">
        <p14:creationId xmlns:p14="http://schemas.microsoft.com/office/powerpoint/2010/main" val="113197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1770"/>
          </a:xfrm>
        </p:spPr>
        <p:txBody>
          <a:bodyPr/>
          <a:lstStyle/>
          <a:p>
            <a:r>
              <a:rPr lang="en-US" dirty="0" smtClean="0"/>
              <a:t>Agenda</a:t>
            </a:r>
            <a:endParaRPr lang="en-US" dirty="0"/>
          </a:p>
        </p:txBody>
      </p:sp>
      <p:sp>
        <p:nvSpPr>
          <p:cNvPr id="3" name="Content Placeholder 2"/>
          <p:cNvSpPr>
            <a:spLocks noGrp="1"/>
          </p:cNvSpPr>
          <p:nvPr>
            <p:ph idx="1"/>
          </p:nvPr>
        </p:nvSpPr>
        <p:spPr>
          <a:xfrm>
            <a:off x="2589212" y="1648968"/>
            <a:ext cx="8915400" cy="4834128"/>
          </a:xfrm>
        </p:spPr>
        <p:txBody>
          <a:bodyPr>
            <a:normAutofit fontScale="92500" lnSpcReduction="20000"/>
          </a:bodyPr>
          <a:lstStyle/>
          <a:p>
            <a:r>
              <a:rPr lang="en-US" dirty="0" smtClean="0"/>
              <a:t>Big Data</a:t>
            </a:r>
          </a:p>
          <a:p>
            <a:pPr lvl="1"/>
            <a:r>
              <a:rPr lang="en-US" dirty="0" smtClean="0"/>
              <a:t>What is it?</a:t>
            </a:r>
          </a:p>
          <a:p>
            <a:pPr lvl="1"/>
            <a:r>
              <a:rPr lang="en-US" dirty="0" smtClean="0"/>
              <a:t>How is it being used</a:t>
            </a:r>
          </a:p>
          <a:p>
            <a:pPr lvl="1"/>
            <a:r>
              <a:rPr lang="en-US" dirty="0" smtClean="0"/>
              <a:t>Is too much of a good thing (data) a good thing… Sometimes not</a:t>
            </a:r>
          </a:p>
          <a:p>
            <a:r>
              <a:rPr lang="en-US" dirty="0" smtClean="0"/>
              <a:t>Project Prep… it’s all about the DATA</a:t>
            </a:r>
          </a:p>
          <a:p>
            <a:pPr lvl="1"/>
            <a:r>
              <a:rPr lang="en-US" dirty="0" smtClean="0"/>
              <a:t>What’s your project all about</a:t>
            </a:r>
          </a:p>
          <a:p>
            <a:pPr lvl="1"/>
            <a:r>
              <a:rPr lang="en-US" dirty="0" smtClean="0"/>
              <a:t>Data Sources</a:t>
            </a:r>
          </a:p>
          <a:p>
            <a:pPr lvl="1"/>
            <a:r>
              <a:rPr lang="en-US" dirty="0" smtClean="0"/>
              <a:t>Data Privacy &amp; Governance</a:t>
            </a:r>
          </a:p>
          <a:p>
            <a:pPr lvl="1"/>
            <a:r>
              <a:rPr lang="en-US" dirty="0" smtClean="0"/>
              <a:t>Technology</a:t>
            </a:r>
          </a:p>
          <a:p>
            <a:pPr lvl="2"/>
            <a:r>
              <a:rPr lang="en-US" dirty="0" smtClean="0"/>
              <a:t>Platforms</a:t>
            </a:r>
          </a:p>
          <a:p>
            <a:pPr lvl="2"/>
            <a:r>
              <a:rPr lang="en-US" dirty="0" smtClean="0"/>
              <a:t>Development languages</a:t>
            </a:r>
          </a:p>
          <a:p>
            <a:pPr lvl="2"/>
            <a:r>
              <a:rPr lang="en-US" dirty="0" smtClean="0"/>
              <a:t>Why are Notebooks so cool</a:t>
            </a:r>
          </a:p>
          <a:p>
            <a:r>
              <a:rPr lang="en-US" dirty="0" smtClean="0"/>
              <a:t>Let’s take Mobile as an example</a:t>
            </a:r>
          </a:p>
          <a:p>
            <a:r>
              <a:rPr lang="en-US" dirty="0" smtClean="0"/>
              <a:t>Data privacy – it’s in everyone’s best interest</a:t>
            </a:r>
          </a:p>
          <a:p>
            <a:r>
              <a:rPr lang="en-US" dirty="0" smtClean="0"/>
              <a:t>Q &amp; A</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2639461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1770"/>
          </a:xfrm>
        </p:spPr>
        <p:txBody>
          <a:bodyPr/>
          <a:lstStyle/>
          <a:p>
            <a:r>
              <a:rPr lang="en-US" dirty="0" smtClean="0"/>
              <a:t>Options for protecting data</a:t>
            </a:r>
            <a:endParaRPr lang="en-US" dirty="0"/>
          </a:p>
        </p:txBody>
      </p:sp>
      <p:sp>
        <p:nvSpPr>
          <p:cNvPr id="3" name="Content Placeholder 2"/>
          <p:cNvSpPr>
            <a:spLocks noGrp="1"/>
          </p:cNvSpPr>
          <p:nvPr>
            <p:ph idx="1"/>
          </p:nvPr>
        </p:nvSpPr>
        <p:spPr>
          <a:xfrm>
            <a:off x="2589212" y="1408176"/>
            <a:ext cx="8915400" cy="4503046"/>
          </a:xfrm>
        </p:spPr>
        <p:txBody>
          <a:bodyPr/>
          <a:lstStyle/>
          <a:p>
            <a:r>
              <a:rPr lang="en-US" dirty="0" smtClean="0"/>
              <a:t>Data Anonymization is no longer a singular option for protecting identities when it comes to big data</a:t>
            </a:r>
          </a:p>
          <a:p>
            <a:pPr lvl="1"/>
            <a:r>
              <a:rPr lang="en-US" dirty="0" smtClean="0"/>
              <a:t>Unicity is a statistical tool used to measure how much “outside” information is needed for identify an “anonymous” individual within a dataset.</a:t>
            </a:r>
          </a:p>
          <a:p>
            <a:pPr lvl="2"/>
            <a:r>
              <a:rPr lang="en-US" dirty="0" smtClean="0"/>
              <a:t>Python has a library for this, expensive computational costs, use sample sets</a:t>
            </a:r>
          </a:p>
          <a:p>
            <a:pPr lvl="1"/>
            <a:r>
              <a:rPr lang="en-US" dirty="0" smtClean="0"/>
              <a:t>Coarsening the data</a:t>
            </a:r>
          </a:p>
          <a:p>
            <a:pPr lvl="1"/>
            <a:r>
              <a:rPr lang="en-US" dirty="0" smtClean="0"/>
              <a:t>Remove elements that aren’t needed</a:t>
            </a:r>
          </a:p>
          <a:p>
            <a:pPr lvl="1"/>
            <a:r>
              <a:rPr lang="en-US" dirty="0" smtClean="0"/>
              <a:t>Hashed keys</a:t>
            </a:r>
          </a:p>
          <a:p>
            <a:pPr lvl="1"/>
            <a:r>
              <a:rPr lang="en-US" dirty="0" smtClean="0"/>
              <a:t>Encryption</a:t>
            </a:r>
          </a:p>
        </p:txBody>
      </p:sp>
    </p:spTree>
    <p:extLst>
      <p:ext uri="{BB962C8B-B14F-4D97-AF65-F5344CB8AC3E}">
        <p14:creationId xmlns:p14="http://schemas.microsoft.com/office/powerpoint/2010/main" val="289223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28618"/>
          </a:xfrm>
        </p:spPr>
        <p:txBody>
          <a:bodyPr>
            <a:normAutofit fontScale="90000"/>
          </a:bodyPr>
          <a:lstStyle/>
          <a:p>
            <a:r>
              <a:rPr lang="en-US" dirty="0" smtClean="0"/>
              <a:t>Big Data, what is it</a:t>
            </a:r>
            <a:endParaRPr lang="en-US" dirty="0"/>
          </a:p>
        </p:txBody>
      </p:sp>
      <p:sp>
        <p:nvSpPr>
          <p:cNvPr id="3" name="Content Placeholder 2"/>
          <p:cNvSpPr>
            <a:spLocks noGrp="1"/>
          </p:cNvSpPr>
          <p:nvPr>
            <p:ph idx="1"/>
          </p:nvPr>
        </p:nvSpPr>
        <p:spPr>
          <a:xfrm>
            <a:off x="2589212" y="1426464"/>
            <a:ext cx="8915400" cy="4484758"/>
          </a:xfrm>
        </p:spPr>
        <p:txBody>
          <a:bodyPr>
            <a:normAutofit lnSpcReduction="10000"/>
          </a:bodyPr>
          <a:lstStyle/>
          <a:p>
            <a:r>
              <a:rPr lang="en-US" dirty="0" smtClean="0"/>
              <a:t>The definition of Big Data has evolved over time</a:t>
            </a:r>
          </a:p>
          <a:p>
            <a:pPr lvl="1"/>
            <a:r>
              <a:rPr lang="en-US" dirty="0" smtClean="0"/>
              <a:t>2011 </a:t>
            </a:r>
          </a:p>
          <a:p>
            <a:pPr lvl="2"/>
            <a:r>
              <a:rPr lang="en-US" dirty="0" smtClean="0"/>
              <a:t>Datasets whose size is beyond the ability of typical database software tools…</a:t>
            </a:r>
          </a:p>
          <a:p>
            <a:pPr lvl="1"/>
            <a:r>
              <a:rPr lang="en-US" dirty="0" smtClean="0"/>
              <a:t>2014</a:t>
            </a:r>
          </a:p>
          <a:p>
            <a:pPr lvl="2"/>
            <a:r>
              <a:rPr lang="en-US" dirty="0"/>
              <a:t>an all-encompassing term for any collection of data sets so large and complex that it becomes difficult to process using on-hand data management tools or traditional data processing applications.</a:t>
            </a:r>
            <a:endParaRPr lang="en-US" dirty="0" smtClean="0"/>
          </a:p>
          <a:p>
            <a:r>
              <a:rPr lang="en-US" dirty="0" smtClean="0"/>
              <a:t>But my favorite is Doug Laney’s 2001 3 V’s</a:t>
            </a:r>
          </a:p>
          <a:p>
            <a:pPr lvl="1"/>
            <a:r>
              <a:rPr lang="en-US" dirty="0" smtClean="0"/>
              <a:t>Volume – The scale of the data or deep data</a:t>
            </a:r>
          </a:p>
          <a:p>
            <a:pPr lvl="1"/>
            <a:r>
              <a:rPr lang="en-US" dirty="0" smtClean="0"/>
              <a:t>Velocity – Not only the rate of through put, but also the rate of decay</a:t>
            </a:r>
          </a:p>
          <a:p>
            <a:pPr lvl="1"/>
            <a:r>
              <a:rPr lang="en-US" dirty="0" smtClean="0"/>
              <a:t>Variety – Different forms of data</a:t>
            </a:r>
          </a:p>
          <a:p>
            <a:r>
              <a:rPr lang="en-US" dirty="0" smtClean="0"/>
              <a:t>Around 2012, the 4</a:t>
            </a:r>
            <a:r>
              <a:rPr lang="en-US" baseline="30000" dirty="0" smtClean="0"/>
              <a:t>th</a:t>
            </a:r>
            <a:r>
              <a:rPr lang="en-US" dirty="0" smtClean="0"/>
              <a:t> V was introduced</a:t>
            </a:r>
          </a:p>
          <a:p>
            <a:pPr lvl="1"/>
            <a:r>
              <a:rPr lang="en-US" dirty="0" smtClean="0"/>
              <a:t>Veracity – The trustworthiness or accuracy of the data</a:t>
            </a:r>
            <a:endParaRPr lang="en-US" dirty="0"/>
          </a:p>
        </p:txBody>
      </p:sp>
    </p:spTree>
    <p:extLst>
      <p:ext uri="{BB962C8B-B14F-4D97-AF65-F5344CB8AC3E}">
        <p14:creationId xmlns:p14="http://schemas.microsoft.com/office/powerpoint/2010/main" val="963955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82898"/>
          </a:xfrm>
        </p:spPr>
        <p:txBody>
          <a:bodyPr>
            <a:normAutofit fontScale="90000"/>
          </a:bodyPr>
          <a:lstStyle/>
          <a:p>
            <a:r>
              <a:rPr lang="en-US" dirty="0" smtClean="0"/>
              <a:t>How is it being used</a:t>
            </a:r>
            <a:endParaRPr lang="en-US" dirty="0"/>
          </a:p>
        </p:txBody>
      </p:sp>
      <p:sp>
        <p:nvSpPr>
          <p:cNvPr id="3" name="Content Placeholder 2"/>
          <p:cNvSpPr>
            <a:spLocks noGrp="1"/>
          </p:cNvSpPr>
          <p:nvPr>
            <p:ph idx="1"/>
          </p:nvPr>
        </p:nvSpPr>
        <p:spPr>
          <a:xfrm>
            <a:off x="2589212" y="1280160"/>
            <a:ext cx="8915400" cy="4631062"/>
          </a:xfrm>
        </p:spPr>
        <p:txBody>
          <a:bodyPr>
            <a:normAutofit fontScale="85000" lnSpcReduction="20000"/>
          </a:bodyPr>
          <a:lstStyle/>
          <a:p>
            <a:r>
              <a:rPr lang="en-US" dirty="0" smtClean="0"/>
              <a:t>Transportation (delivery/Supply chain)</a:t>
            </a:r>
          </a:p>
          <a:p>
            <a:pPr lvl="1"/>
            <a:r>
              <a:rPr lang="en-US" dirty="0" smtClean="0"/>
              <a:t>The combination of sensor, GPS, traffic and driver data</a:t>
            </a:r>
          </a:p>
          <a:p>
            <a:pPr lvl="1"/>
            <a:r>
              <a:rPr lang="en-US" dirty="0" smtClean="0"/>
              <a:t>Improved safety &amp; efficiencies and reduced costs</a:t>
            </a:r>
          </a:p>
          <a:p>
            <a:r>
              <a:rPr lang="en-US" dirty="0" smtClean="0"/>
              <a:t>Mass Transit</a:t>
            </a:r>
          </a:p>
          <a:p>
            <a:pPr lvl="1"/>
            <a:r>
              <a:rPr lang="en-US" dirty="0" smtClean="0"/>
              <a:t>Mobile &amp; GPS data</a:t>
            </a:r>
          </a:p>
          <a:p>
            <a:pPr lvl="1"/>
            <a:r>
              <a:rPr lang="en-US" dirty="0" smtClean="0"/>
              <a:t>Improved routing for bus routes</a:t>
            </a:r>
          </a:p>
          <a:p>
            <a:r>
              <a:rPr lang="en-US" dirty="0" smtClean="0"/>
              <a:t>Public health</a:t>
            </a:r>
          </a:p>
          <a:p>
            <a:pPr lvl="1"/>
            <a:r>
              <a:rPr lang="en-US" dirty="0" smtClean="0"/>
              <a:t>Epidemics and disease outbreaks</a:t>
            </a:r>
          </a:p>
          <a:p>
            <a:pPr lvl="1"/>
            <a:r>
              <a:rPr lang="en-US" dirty="0" smtClean="0"/>
              <a:t>DNA</a:t>
            </a:r>
          </a:p>
          <a:p>
            <a:pPr lvl="1"/>
            <a:r>
              <a:rPr lang="en-US" dirty="0" smtClean="0"/>
              <a:t>Biometrics</a:t>
            </a:r>
          </a:p>
          <a:p>
            <a:pPr lvl="1"/>
            <a:r>
              <a:rPr lang="en-US" dirty="0" smtClean="0"/>
              <a:t>Medical devices</a:t>
            </a:r>
          </a:p>
          <a:p>
            <a:r>
              <a:rPr lang="en-US" dirty="0" smtClean="0"/>
              <a:t>Marketing</a:t>
            </a:r>
          </a:p>
          <a:p>
            <a:pPr lvl="1"/>
            <a:r>
              <a:rPr lang="en-US" dirty="0" smtClean="0"/>
              <a:t>Understanding the customer</a:t>
            </a:r>
          </a:p>
          <a:p>
            <a:pPr lvl="1"/>
            <a:r>
              <a:rPr lang="en-US" dirty="0" smtClean="0"/>
              <a:t>Campaign effectiveness</a:t>
            </a:r>
          </a:p>
          <a:p>
            <a:r>
              <a:rPr lang="en-US" dirty="0" smtClean="0"/>
              <a:t>The list goes on and on</a:t>
            </a:r>
          </a:p>
        </p:txBody>
      </p:sp>
    </p:spTree>
    <p:extLst>
      <p:ext uri="{BB962C8B-B14F-4D97-AF65-F5344CB8AC3E}">
        <p14:creationId xmlns:p14="http://schemas.microsoft.com/office/powerpoint/2010/main" val="146299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37762"/>
          </a:xfrm>
        </p:spPr>
        <p:txBody>
          <a:bodyPr>
            <a:normAutofit fontScale="90000"/>
          </a:bodyPr>
          <a:lstStyle/>
          <a:p>
            <a:r>
              <a:rPr lang="en-US" dirty="0"/>
              <a:t>T</a:t>
            </a:r>
            <a:r>
              <a:rPr lang="en-US" dirty="0" smtClean="0"/>
              <a:t>oo much of a good thing (data) </a:t>
            </a:r>
            <a:endParaRPr lang="en-US" dirty="0"/>
          </a:p>
        </p:txBody>
      </p:sp>
      <p:sp>
        <p:nvSpPr>
          <p:cNvPr id="3" name="Content Placeholder 2"/>
          <p:cNvSpPr>
            <a:spLocks noGrp="1"/>
          </p:cNvSpPr>
          <p:nvPr>
            <p:ph idx="1"/>
          </p:nvPr>
        </p:nvSpPr>
        <p:spPr>
          <a:xfrm>
            <a:off x="2589212" y="1426464"/>
            <a:ext cx="8915400" cy="4484758"/>
          </a:xfrm>
        </p:spPr>
        <p:txBody>
          <a:bodyPr/>
          <a:lstStyle/>
          <a:p>
            <a:r>
              <a:rPr lang="en-US" dirty="0" smtClean="0"/>
              <a:t>Many Big data projects aren’t successful</a:t>
            </a:r>
          </a:p>
          <a:p>
            <a:pPr lvl="1"/>
            <a:r>
              <a:rPr lang="en-US" dirty="0" smtClean="0"/>
              <a:t>Spring 2016 Gartner estimates 60% of projects fail to go beyond pilot or experimentation</a:t>
            </a:r>
          </a:p>
          <a:p>
            <a:r>
              <a:rPr lang="en-US" dirty="0" smtClean="0"/>
              <a:t>But worse… Big data can get your company in the News…</a:t>
            </a:r>
          </a:p>
          <a:p>
            <a:pPr lvl="1"/>
            <a:r>
              <a:rPr lang="en-US" dirty="0" smtClean="0"/>
              <a:t>Google’s Flu Project – Are you using the correct predictors? </a:t>
            </a:r>
          </a:p>
          <a:p>
            <a:pPr lvl="1"/>
            <a:r>
              <a:rPr lang="en-US" dirty="0" smtClean="0"/>
              <a:t>7 Big Data Blunders – Do you have standards and governance?</a:t>
            </a:r>
            <a:endParaRPr lang="en-US" dirty="0"/>
          </a:p>
          <a:p>
            <a:pPr lvl="2"/>
            <a:r>
              <a:rPr lang="en-US" dirty="0" smtClean="0">
                <a:hlinkClick r:id="rId2"/>
              </a:rPr>
              <a:t>7 Big Data Blunders</a:t>
            </a:r>
            <a:endParaRPr lang="en-US" dirty="0" smtClean="0"/>
          </a:p>
          <a:p>
            <a:r>
              <a:rPr lang="en-US" dirty="0" smtClean="0"/>
              <a:t>However, we’re heading in the right direction, but we all need to remember</a:t>
            </a:r>
          </a:p>
          <a:p>
            <a:r>
              <a:rPr lang="en-US" dirty="0" smtClean="0"/>
              <a:t>Big Data makes it very hard to protect identities</a:t>
            </a:r>
          </a:p>
          <a:p>
            <a:pPr lvl="1"/>
            <a:endParaRPr lang="en-US" dirty="0"/>
          </a:p>
        </p:txBody>
      </p:sp>
    </p:spTree>
    <p:extLst>
      <p:ext uri="{BB962C8B-B14F-4D97-AF65-F5344CB8AC3E}">
        <p14:creationId xmlns:p14="http://schemas.microsoft.com/office/powerpoint/2010/main" val="1338263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4338"/>
          </a:xfrm>
        </p:spPr>
        <p:txBody>
          <a:bodyPr>
            <a:normAutofit/>
          </a:bodyPr>
          <a:lstStyle/>
          <a:p>
            <a:r>
              <a:rPr lang="en-US" dirty="0" smtClean="0"/>
              <a:t>Project Prep</a:t>
            </a:r>
            <a:endParaRPr lang="en-US" dirty="0"/>
          </a:p>
        </p:txBody>
      </p:sp>
      <p:sp>
        <p:nvSpPr>
          <p:cNvPr id="3" name="Content Placeholder 2"/>
          <p:cNvSpPr>
            <a:spLocks noGrp="1"/>
          </p:cNvSpPr>
          <p:nvPr>
            <p:ph idx="1"/>
          </p:nvPr>
        </p:nvSpPr>
        <p:spPr>
          <a:xfrm>
            <a:off x="2589212" y="1298448"/>
            <a:ext cx="8915400" cy="4612774"/>
          </a:xfrm>
        </p:spPr>
        <p:txBody>
          <a:bodyPr/>
          <a:lstStyle/>
          <a:p>
            <a:r>
              <a:rPr lang="en-US" dirty="0" smtClean="0"/>
              <a:t>What’s your project?</a:t>
            </a:r>
          </a:p>
          <a:p>
            <a:r>
              <a:rPr lang="en-US" dirty="0" smtClean="0"/>
              <a:t>Is it exploratory?</a:t>
            </a:r>
          </a:p>
          <a:p>
            <a:pPr lvl="1"/>
            <a:r>
              <a:rPr lang="en-US" dirty="0" smtClean="0"/>
              <a:t>Combine datasets and use Big Data to see what you can find?</a:t>
            </a:r>
          </a:p>
          <a:p>
            <a:pPr lvl="1"/>
            <a:r>
              <a:rPr lang="en-US" dirty="0" smtClean="0"/>
              <a:t>It will help assess your data quality</a:t>
            </a:r>
          </a:p>
          <a:p>
            <a:pPr lvl="1"/>
            <a:r>
              <a:rPr lang="en-US" dirty="0" smtClean="0"/>
              <a:t>Look for teams with experience in the domains your working with</a:t>
            </a:r>
          </a:p>
          <a:p>
            <a:pPr lvl="1"/>
            <a:r>
              <a:rPr lang="en-US" dirty="0" smtClean="0"/>
              <a:t>How will you prove the value?</a:t>
            </a:r>
          </a:p>
          <a:p>
            <a:r>
              <a:rPr lang="en-US" dirty="0" smtClean="0"/>
              <a:t>Or do you have a goal?</a:t>
            </a:r>
          </a:p>
          <a:p>
            <a:pPr lvl="1"/>
            <a:r>
              <a:rPr lang="en-US" dirty="0" smtClean="0"/>
              <a:t>Campaign effectiveness</a:t>
            </a:r>
          </a:p>
          <a:p>
            <a:pPr lvl="1"/>
            <a:r>
              <a:rPr lang="en-US" dirty="0" smtClean="0"/>
              <a:t>Improved customer interactions</a:t>
            </a:r>
          </a:p>
          <a:p>
            <a:pPr lvl="1"/>
            <a:r>
              <a:rPr lang="en-US" dirty="0" smtClean="0"/>
              <a:t>Improves process efficiencies</a:t>
            </a:r>
          </a:p>
          <a:p>
            <a:r>
              <a:rPr lang="en-US" dirty="0" smtClean="0"/>
              <a:t>Thoughts on how to sell the value</a:t>
            </a:r>
          </a:p>
          <a:p>
            <a:pPr lvl="1"/>
            <a:endParaRPr lang="en-US" dirty="0" smtClean="0"/>
          </a:p>
        </p:txBody>
      </p:sp>
      <p:sp>
        <p:nvSpPr>
          <p:cNvPr id="4" name="TextBox 3"/>
          <p:cNvSpPr txBox="1"/>
          <p:nvPr/>
        </p:nvSpPr>
        <p:spPr>
          <a:xfrm>
            <a:off x="2449002" y="5589767"/>
            <a:ext cx="9055610" cy="369332"/>
          </a:xfrm>
          <a:prstGeom prst="rect">
            <a:avLst/>
          </a:prstGeom>
          <a:noFill/>
        </p:spPr>
        <p:txBody>
          <a:bodyPr wrap="square" rtlCol="0">
            <a:spAutoFit/>
          </a:bodyPr>
          <a:lstStyle/>
          <a:p>
            <a:r>
              <a:rPr lang="en-US" dirty="0" smtClean="0">
                <a:solidFill>
                  <a:srgbClr val="C00000"/>
                </a:solidFill>
              </a:rPr>
              <a:t>You need to think beyond the project, what if this data is compromised?</a:t>
            </a:r>
            <a:endParaRPr lang="en-US" dirty="0">
              <a:solidFill>
                <a:srgbClr val="C00000"/>
              </a:solidFill>
            </a:endParaRPr>
          </a:p>
        </p:txBody>
      </p:sp>
    </p:spTree>
    <p:extLst>
      <p:ext uri="{BB962C8B-B14F-4D97-AF65-F5344CB8AC3E}">
        <p14:creationId xmlns:p14="http://schemas.microsoft.com/office/powerpoint/2010/main" val="256046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5563"/>
          </a:xfrm>
        </p:spPr>
        <p:txBody>
          <a:bodyPr/>
          <a:lstStyle/>
          <a:p>
            <a:r>
              <a:rPr lang="en-US" dirty="0" smtClean="0"/>
              <a:t>Data Sources</a:t>
            </a:r>
            <a:endParaRPr lang="en-US" dirty="0"/>
          </a:p>
        </p:txBody>
      </p:sp>
      <p:sp>
        <p:nvSpPr>
          <p:cNvPr id="3" name="Content Placeholder 2"/>
          <p:cNvSpPr>
            <a:spLocks noGrp="1"/>
          </p:cNvSpPr>
          <p:nvPr>
            <p:ph idx="1"/>
          </p:nvPr>
        </p:nvSpPr>
        <p:spPr>
          <a:xfrm>
            <a:off x="2589212" y="1359673"/>
            <a:ext cx="8915400" cy="3784821"/>
          </a:xfrm>
        </p:spPr>
        <p:txBody>
          <a:bodyPr/>
          <a:lstStyle/>
          <a:p>
            <a:r>
              <a:rPr lang="en-US" dirty="0" smtClean="0"/>
              <a:t>Some questions to ask</a:t>
            </a:r>
          </a:p>
          <a:p>
            <a:pPr lvl="1"/>
            <a:r>
              <a:rPr lang="en-US" dirty="0" smtClean="0"/>
              <a:t>Is this data related to the results we’re looking for?</a:t>
            </a:r>
          </a:p>
          <a:p>
            <a:pPr lvl="2"/>
            <a:r>
              <a:rPr lang="en-US" dirty="0" smtClean="0"/>
              <a:t>Extraneous data introduces additional volume and noise into your algorithms</a:t>
            </a:r>
          </a:p>
          <a:p>
            <a:pPr lvl="1"/>
            <a:r>
              <a:rPr lang="en-US" dirty="0" smtClean="0"/>
              <a:t>Are all the fields really needed?</a:t>
            </a:r>
          </a:p>
          <a:p>
            <a:pPr lvl="2"/>
            <a:r>
              <a:rPr lang="en-US" dirty="0" smtClean="0"/>
              <a:t>Additional information may seem harmless… until it’s integrated with other sources</a:t>
            </a:r>
          </a:p>
          <a:p>
            <a:pPr lvl="1"/>
            <a:r>
              <a:rPr lang="en-US" dirty="0" smtClean="0"/>
              <a:t>How many data sources are really needed?</a:t>
            </a:r>
          </a:p>
          <a:p>
            <a:pPr lvl="1"/>
            <a:r>
              <a:rPr lang="en-US" dirty="0" smtClean="0"/>
              <a:t>How accurate are the sources</a:t>
            </a:r>
          </a:p>
          <a:p>
            <a:pPr lvl="2"/>
            <a:r>
              <a:rPr lang="en-US" dirty="0" smtClean="0"/>
              <a:t>Interpreting social media is very complex, are you ready</a:t>
            </a:r>
          </a:p>
          <a:p>
            <a:pPr lvl="1"/>
            <a:r>
              <a:rPr lang="en-US" dirty="0" smtClean="0"/>
              <a:t>What’s the rate of decay</a:t>
            </a:r>
          </a:p>
          <a:p>
            <a:pPr lvl="2"/>
            <a:r>
              <a:rPr lang="en-US" dirty="0" smtClean="0"/>
              <a:t>For instance, social media has a high rate of decay</a:t>
            </a:r>
          </a:p>
        </p:txBody>
      </p:sp>
      <p:sp>
        <p:nvSpPr>
          <p:cNvPr id="4" name="TextBox 3"/>
          <p:cNvSpPr txBox="1"/>
          <p:nvPr/>
        </p:nvSpPr>
        <p:spPr>
          <a:xfrm>
            <a:off x="2822713" y="5454595"/>
            <a:ext cx="8754386" cy="646331"/>
          </a:xfrm>
          <a:prstGeom prst="rect">
            <a:avLst/>
          </a:prstGeom>
          <a:noFill/>
        </p:spPr>
        <p:txBody>
          <a:bodyPr wrap="square" rtlCol="0">
            <a:spAutoFit/>
          </a:bodyPr>
          <a:lstStyle/>
          <a:p>
            <a:r>
              <a:rPr lang="en-US" dirty="0" smtClean="0">
                <a:solidFill>
                  <a:srgbClr val="C00000"/>
                </a:solidFill>
              </a:rPr>
              <a:t>When it’s all said and done, the project is accepting responsibility for securing the data</a:t>
            </a:r>
            <a:endParaRPr lang="en-US" dirty="0">
              <a:solidFill>
                <a:srgbClr val="C00000"/>
              </a:solidFill>
            </a:endParaRPr>
          </a:p>
        </p:txBody>
      </p:sp>
    </p:spTree>
    <p:extLst>
      <p:ext uri="{BB962C8B-B14F-4D97-AF65-F5344CB8AC3E}">
        <p14:creationId xmlns:p14="http://schemas.microsoft.com/office/powerpoint/2010/main" val="175354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60634"/>
          </a:xfrm>
        </p:spPr>
        <p:txBody>
          <a:bodyPr>
            <a:normAutofit fontScale="90000"/>
          </a:bodyPr>
          <a:lstStyle/>
          <a:p>
            <a:r>
              <a:rPr lang="en-US" dirty="0" smtClean="0"/>
              <a:t>Data Privacy &amp; Governance</a:t>
            </a:r>
            <a:endParaRPr lang="en-US" dirty="0"/>
          </a:p>
        </p:txBody>
      </p:sp>
      <p:sp>
        <p:nvSpPr>
          <p:cNvPr id="3" name="Content Placeholder 2"/>
          <p:cNvSpPr>
            <a:spLocks noGrp="1"/>
          </p:cNvSpPr>
          <p:nvPr>
            <p:ph idx="1"/>
          </p:nvPr>
        </p:nvSpPr>
        <p:spPr>
          <a:xfrm>
            <a:off x="2589212" y="1383527"/>
            <a:ext cx="8915400" cy="4527695"/>
          </a:xfrm>
        </p:spPr>
        <p:txBody>
          <a:bodyPr>
            <a:normAutofit fontScale="85000" lnSpcReduction="20000"/>
          </a:bodyPr>
          <a:lstStyle/>
          <a:p>
            <a:r>
              <a:rPr lang="en-US" dirty="0" smtClean="0"/>
              <a:t>The EU has the most comprehensive set of regulations adopted regarding the use of data</a:t>
            </a:r>
          </a:p>
          <a:p>
            <a:pPr lvl="1"/>
            <a:r>
              <a:rPr lang="en-US" dirty="0" smtClean="0"/>
              <a:t>Personal data is </a:t>
            </a:r>
            <a:r>
              <a:rPr lang="en-US" b="1" dirty="0" smtClean="0"/>
              <a:t>ANY </a:t>
            </a:r>
            <a:r>
              <a:rPr lang="en-US" dirty="0" smtClean="0"/>
              <a:t>information relating to an identified or identifiable natural person</a:t>
            </a:r>
          </a:p>
          <a:p>
            <a:pPr lvl="1"/>
            <a:r>
              <a:rPr lang="en-US" dirty="0" smtClean="0"/>
              <a:t>Processing of data must have a lawful basis</a:t>
            </a:r>
          </a:p>
          <a:p>
            <a:pPr lvl="1"/>
            <a:r>
              <a:rPr lang="en-US" dirty="0" smtClean="0"/>
              <a:t>Processing of sensitive data such as, political, race, etc.. Is strictly prohibited</a:t>
            </a:r>
          </a:p>
          <a:p>
            <a:pPr lvl="1"/>
            <a:r>
              <a:rPr lang="en-US" dirty="0" smtClean="0"/>
              <a:t>Limitations on the se of automated processing, </a:t>
            </a:r>
            <a:r>
              <a:rPr lang="en-US" dirty="0" err="1" smtClean="0"/>
              <a:t>ie</a:t>
            </a:r>
            <a:r>
              <a:rPr lang="en-US" dirty="0" smtClean="0"/>
              <a:t>. algorithms</a:t>
            </a:r>
          </a:p>
          <a:p>
            <a:pPr lvl="1"/>
            <a:r>
              <a:rPr lang="en-US" dirty="0" smtClean="0"/>
              <a:t>Transfer of data outside the EU, can only happen to countries the EU has deemed adequate when it comes to privacy and data protection.  The US is not one of these countries.</a:t>
            </a:r>
          </a:p>
          <a:p>
            <a:r>
              <a:rPr lang="en-US" dirty="0" smtClean="0"/>
              <a:t>The US doesn’t have a comprehensive law like the EU Directive, it has a set of laws utilizing federal laws for business sectors for handling sensitive data mostly focused on PII</a:t>
            </a:r>
          </a:p>
          <a:p>
            <a:pPr lvl="1"/>
            <a:r>
              <a:rPr lang="en-US" dirty="0" smtClean="0"/>
              <a:t>Financial services sector</a:t>
            </a:r>
          </a:p>
          <a:p>
            <a:pPr lvl="2"/>
            <a:r>
              <a:rPr lang="en-US" dirty="0" smtClean="0"/>
              <a:t>The Fair Credit Reporting Act</a:t>
            </a:r>
          </a:p>
          <a:p>
            <a:pPr lvl="1"/>
            <a:r>
              <a:rPr lang="en-US" dirty="0" smtClean="0"/>
              <a:t>Medical records</a:t>
            </a:r>
          </a:p>
          <a:p>
            <a:pPr lvl="2"/>
            <a:r>
              <a:rPr lang="en-US" dirty="0" smtClean="0"/>
              <a:t>HIPAA</a:t>
            </a:r>
          </a:p>
          <a:p>
            <a:pPr lvl="2"/>
            <a:r>
              <a:rPr lang="en-US" dirty="0" smtClean="0"/>
              <a:t>ISP Data</a:t>
            </a:r>
          </a:p>
          <a:p>
            <a:pPr lvl="1"/>
            <a:r>
              <a:rPr lang="en-US" dirty="0" smtClean="0"/>
              <a:t>Data breaches at the state level</a:t>
            </a:r>
          </a:p>
          <a:p>
            <a:r>
              <a:rPr lang="en-US" dirty="0" smtClean="0">
                <a:hlinkClick r:id="rId2"/>
              </a:rPr>
              <a:t>Data Protection &amp; Privacy 2015</a:t>
            </a:r>
            <a:endParaRPr lang="en-US" dirty="0" smtClean="0"/>
          </a:p>
          <a:p>
            <a:pPr lvl="1"/>
            <a:endParaRPr lang="en-US" dirty="0"/>
          </a:p>
        </p:txBody>
      </p:sp>
    </p:spTree>
    <p:extLst>
      <p:ext uri="{BB962C8B-B14F-4D97-AF65-F5344CB8AC3E}">
        <p14:creationId xmlns:p14="http://schemas.microsoft.com/office/powerpoint/2010/main" val="204306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3758"/>
          </a:xfrm>
        </p:spPr>
        <p:txBody>
          <a:bodyPr/>
          <a:lstStyle/>
          <a:p>
            <a:r>
              <a:rPr lang="en-US" dirty="0" smtClean="0"/>
              <a:t>Technology - Platforms</a:t>
            </a:r>
            <a:endParaRPr lang="en-US" dirty="0"/>
          </a:p>
        </p:txBody>
      </p:sp>
      <p:sp>
        <p:nvSpPr>
          <p:cNvPr id="3" name="Content Placeholder 2"/>
          <p:cNvSpPr>
            <a:spLocks noGrp="1"/>
          </p:cNvSpPr>
          <p:nvPr>
            <p:ph idx="1"/>
          </p:nvPr>
        </p:nvSpPr>
        <p:spPr>
          <a:xfrm>
            <a:off x="2589212" y="1327868"/>
            <a:ext cx="8915400" cy="4583354"/>
          </a:xfrm>
        </p:spPr>
        <p:txBody>
          <a:bodyPr/>
          <a:lstStyle/>
          <a:p>
            <a:r>
              <a:rPr lang="en-US" dirty="0" smtClean="0"/>
              <a:t>So many choices</a:t>
            </a:r>
          </a:p>
          <a:p>
            <a:r>
              <a:rPr lang="en-US" dirty="0" smtClean="0"/>
              <a:t>Platform</a:t>
            </a:r>
          </a:p>
          <a:p>
            <a:pPr lvl="1"/>
            <a:r>
              <a:rPr lang="en-US" dirty="0" smtClean="0"/>
              <a:t>On premise or hosted?</a:t>
            </a:r>
          </a:p>
          <a:p>
            <a:pPr lvl="2"/>
            <a:r>
              <a:rPr lang="en-US" dirty="0" smtClean="0"/>
              <a:t>Is the data sensitive?</a:t>
            </a:r>
          </a:p>
          <a:p>
            <a:pPr lvl="2"/>
            <a:r>
              <a:rPr lang="en-US" dirty="0" smtClean="0"/>
              <a:t>Is the data sensitive if combined with a minimal number of additional sources?</a:t>
            </a:r>
          </a:p>
          <a:p>
            <a:pPr lvl="2"/>
            <a:r>
              <a:rPr lang="en-US" dirty="0" smtClean="0"/>
              <a:t>Admin resources</a:t>
            </a:r>
          </a:p>
          <a:p>
            <a:pPr lvl="2"/>
            <a:r>
              <a:rPr lang="en-US" dirty="0" smtClean="0"/>
              <a:t>Length of the project</a:t>
            </a:r>
          </a:p>
          <a:p>
            <a:pPr lvl="1"/>
            <a:r>
              <a:rPr lang="en-US" dirty="0" smtClean="0"/>
              <a:t>AWS has Spark or Hadoop platforms</a:t>
            </a:r>
          </a:p>
          <a:p>
            <a:pPr lvl="2"/>
            <a:r>
              <a:rPr lang="en-US" dirty="0" smtClean="0"/>
              <a:t>Either will work, for a starter project</a:t>
            </a:r>
          </a:p>
          <a:p>
            <a:pPr lvl="2"/>
            <a:r>
              <a:rPr lang="en-US" dirty="0" smtClean="0"/>
              <a:t>Spark is better at streaming and in memory performance is superior</a:t>
            </a:r>
          </a:p>
          <a:p>
            <a:pPr lvl="2"/>
            <a:r>
              <a:rPr lang="en-US" dirty="0" smtClean="0"/>
              <a:t>Hadoop is better at distributed workloads </a:t>
            </a:r>
          </a:p>
          <a:p>
            <a:pPr lvl="1"/>
            <a:r>
              <a:rPr lang="en-US" dirty="0" smtClean="0"/>
              <a:t>If your project gets big enough, you’ll probably want both</a:t>
            </a:r>
          </a:p>
          <a:p>
            <a:endParaRPr lang="en-US" dirty="0" smtClean="0"/>
          </a:p>
          <a:p>
            <a:pPr lvl="1"/>
            <a:endParaRPr lang="en-US" dirty="0" smtClean="0"/>
          </a:p>
        </p:txBody>
      </p:sp>
    </p:spTree>
    <p:extLst>
      <p:ext uri="{BB962C8B-B14F-4D97-AF65-F5344CB8AC3E}">
        <p14:creationId xmlns:p14="http://schemas.microsoft.com/office/powerpoint/2010/main" val="3213150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1667</TotalTime>
  <Words>1207</Words>
  <Application>Microsoft Office PowerPoint</Application>
  <PresentationFormat>Widescreen</PresentationFormat>
  <Paragraphs>176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Wisp</vt:lpstr>
      <vt:lpstr>So you want to start a Big Data Project</vt:lpstr>
      <vt:lpstr>Agenda</vt:lpstr>
      <vt:lpstr>Big Data, what is it</vt:lpstr>
      <vt:lpstr>How is it being used</vt:lpstr>
      <vt:lpstr>Too much of a good thing (data) </vt:lpstr>
      <vt:lpstr>Project Prep</vt:lpstr>
      <vt:lpstr>Data Sources</vt:lpstr>
      <vt:lpstr>Data Privacy &amp; Governance</vt:lpstr>
      <vt:lpstr>Technology - Platforms</vt:lpstr>
      <vt:lpstr>Technology – Development tools</vt:lpstr>
      <vt:lpstr>Technology – Why are Notebooks so cool?</vt:lpstr>
      <vt:lpstr>Mobile Data</vt:lpstr>
      <vt:lpstr>So Where have you been</vt:lpstr>
      <vt:lpstr>Network Analysis</vt:lpstr>
      <vt:lpstr>Network Examples</vt:lpstr>
      <vt:lpstr>So Who Have you Called?</vt:lpstr>
      <vt:lpstr>The spread of Contagions</vt:lpstr>
      <vt:lpstr>Data Privacy</vt:lpstr>
      <vt:lpstr>When it comes to mobile data… it’s worse</vt:lpstr>
      <vt:lpstr>Options for protecting data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start a Big Data Project</dc:title>
  <dc:creator>Mike Striefel</dc:creator>
  <cp:lastModifiedBy>Mike Striefel</cp:lastModifiedBy>
  <cp:revision>59</cp:revision>
  <dcterms:created xsi:type="dcterms:W3CDTF">2017-02-14T01:26:46Z</dcterms:created>
  <dcterms:modified xsi:type="dcterms:W3CDTF">2017-02-15T05:14:13Z</dcterms:modified>
</cp:coreProperties>
</file>